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12"/>
  </p:notesMasterIdLst>
  <p:sldIdLst>
    <p:sldId id="256" r:id="rId2"/>
    <p:sldId id="257" r:id="rId3"/>
    <p:sldId id="267" r:id="rId4"/>
    <p:sldId id="268" r:id="rId5"/>
    <p:sldId id="259" r:id="rId6"/>
    <p:sldId id="263" r:id="rId7"/>
    <p:sldId id="264" r:id="rId8"/>
    <p:sldId id="258" r:id="rId9"/>
    <p:sldId id="265" r:id="rId10"/>
    <p:sldId id="266" r:id="rId11"/>
  </p:sldIdLst>
  <p:sldSz cx="9144000" cy="5143500" type="screen16x9"/>
  <p:notesSz cx="6858000" cy="9144000"/>
  <p:embeddedFontLst>
    <p:embeddedFont>
      <p:font typeface="Cute Font" panose="020B0600000101010101" charset="0"/>
      <p:regular r:id="rId13"/>
    </p:embeddedFont>
    <p:embeddedFont>
      <p:font typeface="맑은 고딕" panose="020B0503020000020004" pitchFamily="50" charset="-127"/>
      <p:regular r:id="rId14"/>
      <p:bold r:id="rId15"/>
    </p:embeddedFont>
    <p:embeddedFont>
      <p:font typeface="HY신명조" panose="02030600000101010101" pitchFamily="18" charset="-127"/>
      <p:regular r:id="rId1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6E353A3-7799-4B18-931F-D4C5ADABA8E1}">
  <a:tblStyle styleId="{D6E353A3-7799-4B18-931F-D4C5ADABA8E1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0" d="100"/>
          <a:sy n="110" d="100"/>
        </p:scale>
        <p:origin x="658" y="6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3174e4f7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3174e4f7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3980567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73174e4f7c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73174e4f7c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174e4f7c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3174e4f7c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75616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174e4f7c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3174e4f7c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672896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73174e4f7c_5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73174e4f7c_5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174e4f7c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3174e4f7c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95658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3174e4f7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3174e4f7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090897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3174e4f7c_5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3174e4f7c_5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73174e4f7c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73174e4f7c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51898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aggle.com/datasnaek/mbti-type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lsjsj92.tistory.com/547" TargetMode="External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jp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 amt="15000"/>
          </a:blip>
          <a:stretch>
            <a:fillRect/>
          </a:stretch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  <a:effectLst>
            <a:outerShdw blurRad="57150" dist="19050" dir="5400000" algn="bl" rotWithShape="0">
              <a:srgbClr val="000000">
                <a:alpha val="58000"/>
              </a:srgbClr>
            </a:outerShdw>
          </a:effectLst>
        </p:spPr>
      </p:pic>
      <p:sp>
        <p:nvSpPr>
          <p:cNvPr id="55" name="Google Shape;55;p13"/>
          <p:cNvSpPr txBox="1">
            <a:spLocks noGrp="1"/>
          </p:cNvSpPr>
          <p:nvPr>
            <p:ph type="ctrTitle"/>
          </p:nvPr>
        </p:nvSpPr>
        <p:spPr>
          <a:xfrm>
            <a:off x="916833" y="6782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ko-KR" altLang="en-US" sz="7200" b="1" dirty="0" err="1">
                <a:latin typeface="Cute Font"/>
                <a:ea typeface="Cute Font"/>
                <a:cs typeface="Cute Font"/>
                <a:sym typeface="Cute Font"/>
              </a:rPr>
              <a:t>자소서를</a:t>
            </a:r>
            <a:r>
              <a:rPr lang="ko-KR" altLang="en-US" sz="7200" b="1" dirty="0">
                <a:latin typeface="Cute Font"/>
                <a:ea typeface="Cute Font"/>
                <a:cs typeface="Cute Font"/>
                <a:sym typeface="Cute Font"/>
              </a:rPr>
              <a:t> 통한 </a:t>
            </a:r>
            <a:r>
              <a:rPr lang="en-US" altLang="ko-KR" sz="7200" b="1" dirty="0" smtClean="0">
                <a:latin typeface="Cute Font"/>
                <a:ea typeface="Cute Font"/>
                <a:cs typeface="Cute Font"/>
                <a:sym typeface="Cute Font"/>
              </a:rPr>
              <a:t>MBTI</a:t>
            </a:r>
            <a:r>
              <a:rPr lang="ko-KR" altLang="en-US" sz="7200" b="1" dirty="0" smtClean="0">
                <a:latin typeface="Cute Font"/>
                <a:ea typeface="Cute Font"/>
                <a:cs typeface="Cute Font"/>
                <a:sym typeface="Cute Font"/>
              </a:rPr>
              <a:t> 분석</a:t>
            </a:r>
            <a:r>
              <a:rPr lang="en-US" altLang="ko-KR" sz="7200" b="1" dirty="0" smtClean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7200" b="1" dirty="0" smtClean="0">
                <a:latin typeface="Cute Font"/>
                <a:ea typeface="Cute Font"/>
                <a:cs typeface="Cute Font"/>
                <a:sym typeface="Cute Font"/>
              </a:rPr>
              <a:t>서비스</a:t>
            </a:r>
            <a:endParaRPr sz="72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56" name="Google Shape;56;p13"/>
          <p:cNvSpPr txBox="1">
            <a:spLocks noGrp="1"/>
          </p:cNvSpPr>
          <p:nvPr>
            <p:ph type="subTitle" idx="1"/>
          </p:nvPr>
        </p:nvSpPr>
        <p:spPr>
          <a:xfrm>
            <a:off x="1052175" y="2316600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“</a:t>
            </a:r>
            <a:r>
              <a:rPr lang="ko">
                <a:solidFill>
                  <a:schemeClr val="dk1"/>
                </a:solidFill>
              </a:rPr>
              <a:t>Self-introduction letter MBTI</a:t>
            </a:r>
            <a:r>
              <a:rPr lang="ko"/>
              <a:t>”</a:t>
            </a:r>
            <a:endParaRPr/>
          </a:p>
        </p:txBody>
      </p:sp>
      <p:sp>
        <p:nvSpPr>
          <p:cNvPr id="57" name="Google Shape;57;p13"/>
          <p:cNvSpPr txBox="1"/>
          <p:nvPr/>
        </p:nvSpPr>
        <p:spPr>
          <a:xfrm>
            <a:off x="6042950" y="4500600"/>
            <a:ext cx="4269600" cy="6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b="1"/>
              <a:t>임기남 임준형 강민준 김나라 최효진</a:t>
            </a:r>
            <a:endParaRPr b="1"/>
          </a:p>
        </p:txBody>
      </p:sp>
      <p:sp>
        <p:nvSpPr>
          <p:cNvPr id="58" name="Google Shape;58;p13"/>
          <p:cNvSpPr txBox="1"/>
          <p:nvPr/>
        </p:nvSpPr>
        <p:spPr>
          <a:xfrm>
            <a:off x="71675" y="0"/>
            <a:ext cx="1958700" cy="5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ko" b="1">
                <a:solidFill>
                  <a:schemeClr val="dk1"/>
                </a:solidFill>
              </a:rPr>
              <a:t>[인공지능 5조] </a:t>
            </a:r>
            <a:endParaRPr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41513"/>
            <a:ext cx="9144000" cy="34256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875183" y="1892636"/>
            <a:ext cx="5844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Thank You</a:t>
            </a:r>
            <a:endParaRPr lang="ko-KR" altLang="en-US" sz="8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59025"/>
            <a:ext cx="458029" cy="458029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480" y="0"/>
            <a:ext cx="231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Cute Font" panose="020B0600000101010101" charset="0"/>
                <a:ea typeface="Cute Font" panose="020B0600000101010101" charset="0"/>
              </a:rPr>
              <a:t>자소서 </a:t>
            </a:r>
            <a:r>
              <a:rPr lang="en-US" altLang="ko-KR" sz="3600" dirty="0" err="1" smtClean="0">
                <a:latin typeface="Cute Font" panose="020B0600000101010101" charset="0"/>
                <a:ea typeface="Cute Font" panose="020B0600000101010101" charset="0"/>
              </a:rPr>
              <a:t>MBTi</a:t>
            </a:r>
            <a:endParaRPr lang="ko-KR" altLang="en-US" sz="3600" dirty="0">
              <a:latin typeface="Cute Font" panose="020B0600000101010101" charset="0"/>
              <a:ea typeface="Cute Fon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5089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478538"/>
            <a:ext cx="4563375" cy="4186425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14"/>
          <p:cNvSpPr/>
          <p:nvPr/>
        </p:nvSpPr>
        <p:spPr>
          <a:xfrm>
            <a:off x="7950" y="-43350"/>
            <a:ext cx="9144000" cy="53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p14"/>
          <p:cNvSpPr txBox="1"/>
          <p:nvPr/>
        </p:nvSpPr>
        <p:spPr>
          <a:xfrm>
            <a:off x="5733999" y="1169587"/>
            <a:ext cx="2723100" cy="4878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 smtClean="0">
                <a:latin typeface="Cute Font"/>
                <a:ea typeface="Cute Font"/>
                <a:cs typeface="Cute Font"/>
                <a:sym typeface="Cute Font"/>
              </a:rPr>
              <a:t>01</a:t>
            </a:r>
            <a:r>
              <a:rPr lang="en-US" altLang="ko" sz="2400" b="1" dirty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2400" dirty="0" smtClean="0">
                <a:latin typeface="Cute Font"/>
                <a:ea typeface="Cute Font"/>
                <a:cs typeface="Cute Font"/>
                <a:sym typeface="Cute Font"/>
              </a:rPr>
              <a:t>역할</a:t>
            </a:r>
            <a:endParaRPr sz="2400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66" name="Google Shape;66;p14"/>
          <p:cNvSpPr txBox="1"/>
          <p:nvPr/>
        </p:nvSpPr>
        <p:spPr>
          <a:xfrm>
            <a:off x="5733999" y="1602272"/>
            <a:ext cx="2723100" cy="534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2400" b="1" dirty="0">
                <a:latin typeface="Cute Font"/>
                <a:ea typeface="Cute Font"/>
                <a:cs typeface="Cute Font"/>
                <a:sym typeface="Cute Font"/>
              </a:rPr>
              <a:t>02 </a:t>
            </a:r>
            <a:r>
              <a:rPr lang="ko" sz="600" b="1" dirty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2400" dirty="0">
                <a:latin typeface="Cute Font"/>
                <a:ea typeface="Cute Font"/>
                <a:cs typeface="Cute Font"/>
                <a:sym typeface="Cute Font"/>
              </a:rPr>
              <a:t>주제 선정 이유</a:t>
            </a:r>
          </a:p>
        </p:txBody>
      </p:sp>
      <p:sp>
        <p:nvSpPr>
          <p:cNvPr id="68" name="Google Shape;68;p14"/>
          <p:cNvSpPr txBox="1"/>
          <p:nvPr/>
        </p:nvSpPr>
        <p:spPr>
          <a:xfrm>
            <a:off x="5733999" y="3023117"/>
            <a:ext cx="272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 smtClean="0">
                <a:latin typeface="Cute Font"/>
                <a:ea typeface="Cute Font"/>
                <a:cs typeface="Cute Font"/>
                <a:sym typeface="Cute Font"/>
              </a:rPr>
              <a:t>0</a:t>
            </a:r>
            <a:r>
              <a:rPr lang="en-US" altLang="ko" sz="2400" b="1" dirty="0" smtClean="0">
                <a:latin typeface="Cute Font"/>
                <a:ea typeface="Cute Font"/>
                <a:cs typeface="Cute Font"/>
                <a:sym typeface="Cute Font"/>
              </a:rPr>
              <a:t>5</a:t>
            </a:r>
            <a:r>
              <a:rPr lang="ko" sz="2400" b="1" dirty="0" smtClean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2400" dirty="0" smtClean="0">
                <a:latin typeface="Cute Font"/>
                <a:ea typeface="Cute Font"/>
                <a:cs typeface="Cute Font"/>
                <a:sym typeface="Cute Font"/>
              </a:rPr>
              <a:t>시연</a:t>
            </a:r>
            <a:endParaRPr sz="2400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69" name="Google Shape;69;p14"/>
          <p:cNvSpPr txBox="1"/>
          <p:nvPr/>
        </p:nvSpPr>
        <p:spPr>
          <a:xfrm>
            <a:off x="4633925" y="358300"/>
            <a:ext cx="8919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000" b="1">
                <a:latin typeface="Cute Font"/>
                <a:ea typeface="Cute Font"/>
                <a:cs typeface="Cute Font"/>
                <a:sym typeface="Cute Font"/>
              </a:rPr>
              <a:t>목차 </a:t>
            </a:r>
            <a:endParaRPr sz="3000" b="1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70" name="Google Shape;70;p14"/>
          <p:cNvSpPr/>
          <p:nvPr/>
        </p:nvSpPr>
        <p:spPr>
          <a:xfrm>
            <a:off x="0" y="4664975"/>
            <a:ext cx="9144000" cy="5370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67;p14"/>
          <p:cNvSpPr txBox="1"/>
          <p:nvPr/>
        </p:nvSpPr>
        <p:spPr>
          <a:xfrm>
            <a:off x="5733999" y="2086314"/>
            <a:ext cx="272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2400" b="1" dirty="0" smtClean="0">
                <a:latin typeface="Cute Font"/>
                <a:ea typeface="Cute Font"/>
                <a:cs typeface="Cute Font"/>
                <a:sym typeface="Cute Font"/>
              </a:rPr>
              <a:t>0</a:t>
            </a:r>
            <a:r>
              <a:rPr lang="en-US" altLang="ko" sz="2400" b="1" dirty="0" smtClean="0">
                <a:latin typeface="Cute Font"/>
                <a:ea typeface="Cute Font"/>
                <a:cs typeface="Cute Font"/>
                <a:sym typeface="Cute Font"/>
              </a:rPr>
              <a:t>3 </a:t>
            </a:r>
            <a:r>
              <a:rPr lang="ko" altLang="ko-KR" sz="2400" dirty="0">
                <a:latin typeface="Cute Font"/>
                <a:ea typeface="Cute Font"/>
                <a:cs typeface="Cute Font"/>
                <a:sym typeface="Cute Font"/>
              </a:rPr>
              <a:t>데이터셋 / </a:t>
            </a:r>
            <a:r>
              <a:rPr lang="ko-KR" altLang="en-US" sz="2400" dirty="0" smtClean="0">
                <a:latin typeface="Cute Font"/>
                <a:ea typeface="Cute Font"/>
                <a:cs typeface="Cute Font"/>
                <a:sym typeface="Cute Font"/>
              </a:rPr>
              <a:t>모델</a:t>
            </a:r>
            <a:endParaRPr sz="2400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11" name="Google Shape;67;p14"/>
          <p:cNvSpPr txBox="1"/>
          <p:nvPr/>
        </p:nvSpPr>
        <p:spPr>
          <a:xfrm>
            <a:off x="5733999" y="2570049"/>
            <a:ext cx="272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ko" sz="2400" b="1" dirty="0" smtClean="0">
                <a:latin typeface="Cute Font"/>
                <a:ea typeface="Cute Font"/>
                <a:cs typeface="Cute Font"/>
                <a:sym typeface="Cute Font"/>
              </a:rPr>
              <a:t>04</a:t>
            </a:r>
            <a:r>
              <a:rPr lang="en-US" altLang="ko" sz="2400" b="1" dirty="0" smtClean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2400" dirty="0">
                <a:latin typeface="Cute Font"/>
                <a:ea typeface="Cute Font"/>
                <a:cs typeface="Cute Font"/>
                <a:sym typeface="Cute Font"/>
              </a:rPr>
              <a:t>구조 </a:t>
            </a:r>
            <a:r>
              <a:rPr lang="en-US" altLang="ko-KR" sz="2400" dirty="0">
                <a:latin typeface="Cute Font"/>
                <a:ea typeface="Cute Font"/>
                <a:cs typeface="Cute Font"/>
                <a:sym typeface="Cute Font"/>
              </a:rPr>
              <a:t>&amp; </a:t>
            </a:r>
            <a:r>
              <a:rPr lang="ko-KR" altLang="en-US" sz="2400" dirty="0">
                <a:latin typeface="Cute Font"/>
                <a:ea typeface="Cute Font"/>
                <a:cs typeface="Cute Font"/>
                <a:sym typeface="Cute Font"/>
              </a:rPr>
              <a:t>기술 스택</a:t>
            </a:r>
            <a:endParaRPr sz="2400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12" name="Google Shape;67;p14"/>
          <p:cNvSpPr txBox="1"/>
          <p:nvPr/>
        </p:nvSpPr>
        <p:spPr>
          <a:xfrm>
            <a:off x="5733999" y="3452025"/>
            <a:ext cx="2723100" cy="53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2400" b="1" dirty="0" smtClean="0">
                <a:latin typeface="Cute Font"/>
                <a:ea typeface="Cute Font"/>
                <a:cs typeface="Cute Font"/>
                <a:sym typeface="Cute Font"/>
              </a:rPr>
              <a:t>0</a:t>
            </a:r>
            <a:r>
              <a:rPr lang="en-US" altLang="ko" sz="2400" b="1" dirty="0" smtClean="0">
                <a:latin typeface="Cute Font"/>
                <a:ea typeface="Cute Font"/>
                <a:cs typeface="Cute Font"/>
                <a:sym typeface="Cute Font"/>
              </a:rPr>
              <a:t>6</a:t>
            </a:r>
            <a:r>
              <a:rPr lang="ko" sz="2400" b="1" dirty="0" smtClean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2400" dirty="0" smtClean="0">
                <a:latin typeface="Cute Font"/>
                <a:ea typeface="Cute Font"/>
                <a:cs typeface="Cute Font"/>
                <a:sym typeface="Cute Font"/>
              </a:rPr>
              <a:t>기대 효과</a:t>
            </a:r>
            <a:endParaRPr sz="2400" dirty="0">
              <a:latin typeface="Cute Font"/>
              <a:ea typeface="Cute Font"/>
              <a:cs typeface="Cute Font"/>
              <a:sym typeface="Cute Fon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756300" y="-80738"/>
            <a:ext cx="54300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3600" b="1" dirty="0" smtClean="0">
                <a:latin typeface="Cute Font"/>
                <a:ea typeface="Cute Font"/>
                <a:cs typeface="Cute Font"/>
                <a:sym typeface="Cute Font"/>
              </a:rPr>
              <a:t>역할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-15900"/>
            <a:ext cx="756300" cy="69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83550" y="-88700"/>
            <a:ext cx="589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 smtClean="0">
                <a:latin typeface="Cute Font"/>
                <a:ea typeface="Cute Font"/>
                <a:cs typeface="Cute Font"/>
                <a:sym typeface="Cute Font"/>
              </a:rPr>
              <a:t>0</a:t>
            </a:r>
            <a:r>
              <a:rPr lang="en-US" altLang="ko" sz="3600" b="1" dirty="0">
                <a:latin typeface="Cute Font"/>
                <a:ea typeface="Cute Font"/>
                <a:cs typeface="Cute Font"/>
                <a:sym typeface="Cute Font"/>
              </a:rPr>
              <a:t>1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7452" y="887767"/>
            <a:ext cx="236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Cute Font" panose="020B0600000101010101" charset="0"/>
                <a:ea typeface="Cute Font" panose="020B0600000101010101" charset="0"/>
              </a:rPr>
              <a:t>Back-End</a:t>
            </a:r>
            <a:endParaRPr lang="ko-KR" altLang="en-US" sz="2800" b="1" dirty="0">
              <a:latin typeface="Cute Font" panose="020B0600000101010101" charset="0"/>
              <a:ea typeface="Cute Font" panose="020B0600000101010101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257452" y="2744679"/>
            <a:ext cx="236146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latin typeface="Cute Font" panose="020B0600000101010101" charset="0"/>
                <a:ea typeface="Cute Font" panose="020B0600000101010101" charset="0"/>
              </a:rPr>
              <a:t>Front-End</a:t>
            </a:r>
            <a:endParaRPr lang="ko-KR" altLang="en-US" sz="2800" b="1" dirty="0">
              <a:latin typeface="Cute Font" panose="020B0600000101010101" charset="0"/>
              <a:ea typeface="Cute Font" panose="020B0600000101010101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4926" y="3451053"/>
            <a:ext cx="1180731" cy="144557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462425" y="4630231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Cute Font" panose="020B0600000101010101" charset="0"/>
                <a:ea typeface="Cute Font" panose="020B0600000101010101" charset="0"/>
              </a:rPr>
              <a:t>최효진</a:t>
            </a:r>
            <a:endParaRPr lang="ko-KR" altLang="en-US" sz="1800" dirty="0">
              <a:latin typeface="Cute Font" panose="020B0600000101010101" charset="0"/>
              <a:ea typeface="Cute Font" panose="020B0600000101010101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2425" y="1194221"/>
            <a:ext cx="1080821" cy="143926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3621991" y="237534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 smtClean="0">
                <a:latin typeface="Cute Font" panose="020B0600000101010101" charset="0"/>
                <a:ea typeface="Cute Font" panose="020B0600000101010101" charset="0"/>
              </a:rPr>
              <a:t>임기남</a:t>
            </a:r>
            <a:endParaRPr lang="ko-KR" altLang="en-US" sz="1800" dirty="0">
              <a:latin typeface="Cute Font" panose="020B0600000101010101" charset="0"/>
              <a:ea typeface="Cute Font" panose="020B0600000101010101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49048" y="3458818"/>
            <a:ext cx="1180731" cy="1445576"/>
          </a:xfrm>
          <a:prstGeom prst="rect">
            <a:avLst/>
          </a:prstGeom>
        </p:spPr>
      </p:pic>
      <p:sp>
        <p:nvSpPr>
          <p:cNvPr id="19" name="TextBox 18"/>
          <p:cNvSpPr txBox="1"/>
          <p:nvPr/>
        </p:nvSpPr>
        <p:spPr>
          <a:xfrm>
            <a:off x="5101705" y="4630231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 smtClean="0">
                <a:latin typeface="Cute Font" panose="020B0600000101010101" charset="0"/>
                <a:ea typeface="Cute Font" panose="020B0600000101010101" charset="0"/>
              </a:rPr>
              <a:t>김나라</a:t>
            </a:r>
            <a:endParaRPr lang="ko-KR" altLang="en-US" sz="1800" dirty="0">
              <a:latin typeface="Cute Font" panose="020B0600000101010101" charset="0"/>
              <a:ea typeface="Cute Font" panose="020B0600000101010101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15786" y="1194221"/>
            <a:ext cx="1180731" cy="1461105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6255033" y="2375347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err="1" smtClean="0">
                <a:latin typeface="Cute Font" panose="020B0600000101010101" charset="0"/>
                <a:ea typeface="Cute Font" panose="020B0600000101010101" charset="0"/>
              </a:rPr>
              <a:t>임준형</a:t>
            </a:r>
            <a:endParaRPr lang="ko-KR" altLang="en-US" sz="1800" dirty="0">
              <a:latin typeface="Cute Font" panose="020B0600000101010101" charset="0"/>
              <a:ea typeface="Cute Font" panose="020B0600000101010101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53170" y="3451053"/>
            <a:ext cx="1195658" cy="1461105"/>
          </a:xfrm>
          <a:prstGeom prst="rect">
            <a:avLst/>
          </a:prstGeom>
        </p:spPr>
      </p:pic>
      <p:sp>
        <p:nvSpPr>
          <p:cNvPr id="23" name="TextBox 22"/>
          <p:cNvSpPr txBox="1"/>
          <p:nvPr/>
        </p:nvSpPr>
        <p:spPr>
          <a:xfrm>
            <a:off x="7678424" y="4630231"/>
            <a:ext cx="1393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800" dirty="0" smtClean="0">
                <a:latin typeface="Cute Font" panose="020B0600000101010101" charset="0"/>
                <a:ea typeface="Cute Font" panose="020B0600000101010101" charset="0"/>
              </a:rPr>
              <a:t>강민준</a:t>
            </a:r>
            <a:endParaRPr lang="ko-KR" altLang="en-US" sz="1800" dirty="0">
              <a:latin typeface="Cute Font" panose="020B0600000101010101" charset="0"/>
              <a:ea typeface="Cute Fon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29009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756300" y="-80738"/>
            <a:ext cx="54300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>
                <a:latin typeface="Cute Font"/>
                <a:ea typeface="Cute Font"/>
                <a:cs typeface="Cute Font"/>
                <a:sym typeface="Cute Font"/>
              </a:rPr>
              <a:t> 주제 선정 이유</a:t>
            </a:r>
            <a:endParaRPr sz="3600" b="1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-15900"/>
            <a:ext cx="756300" cy="69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83550" y="-88700"/>
            <a:ext cx="589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 smtClean="0">
                <a:latin typeface="Cute Font"/>
                <a:ea typeface="Cute Font"/>
                <a:cs typeface="Cute Font"/>
                <a:sym typeface="Cute Font"/>
              </a:rPr>
              <a:t>0</a:t>
            </a:r>
            <a:r>
              <a:rPr lang="en-US" altLang="ko" sz="3600" b="1" dirty="0" smtClean="0">
                <a:latin typeface="Cute Font"/>
                <a:ea typeface="Cute Font"/>
                <a:cs typeface="Cute Font"/>
                <a:sym typeface="Cute Font"/>
              </a:rPr>
              <a:t>2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0837" y="858493"/>
            <a:ext cx="2543947" cy="297138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4544" y="1161470"/>
            <a:ext cx="3244904" cy="30195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56391" y="1498764"/>
            <a:ext cx="3659818" cy="3644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485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6"/>
          <p:cNvSpPr txBox="1">
            <a:spLocks noGrp="1"/>
          </p:cNvSpPr>
          <p:nvPr>
            <p:ph type="body" idx="1"/>
          </p:nvPr>
        </p:nvSpPr>
        <p:spPr>
          <a:xfrm>
            <a:off x="311700" y="789150"/>
            <a:ext cx="8520600" cy="419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                            </a:t>
            </a:r>
            <a:endParaRPr sz="12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200" dirty="0"/>
              <a:t>                              Data Set : </a:t>
            </a:r>
            <a:r>
              <a:rPr lang="ko" sz="1200" u="sng" dirty="0">
                <a:solidFill>
                  <a:schemeClr val="hlink"/>
                </a:solidFill>
                <a:hlinkClick r:id="rId3"/>
              </a:rPr>
              <a:t>(MBTI) Myers-Briggs Personality Type Dataset</a:t>
            </a:r>
            <a:endParaRPr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dirty="0" smtClean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ko" sz="2400" b="1" dirty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Description</a:t>
            </a:r>
            <a:endParaRPr sz="2400" b="1" dirty="0">
              <a:solidFill>
                <a:schemeClr val="dk1"/>
              </a:solidFill>
              <a:highlight>
                <a:srgbClr val="FFFFFF"/>
              </a:highlight>
              <a:latin typeface="Cute Font"/>
              <a:ea typeface="Cute Font"/>
              <a:cs typeface="Cute Font"/>
              <a:sym typeface="Cute Font"/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</a:rPr>
              <a:t>Type (This persons 4 letter MBTI code/type)</a:t>
            </a:r>
            <a:endParaRPr sz="1200" dirty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45720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200"/>
              <a:buChar char="●"/>
            </a:pPr>
            <a:r>
              <a:rPr lang="ko" sz="1200" dirty="0">
                <a:solidFill>
                  <a:schemeClr val="dk1"/>
                </a:solidFill>
                <a:highlight>
                  <a:srgbClr val="FFFFFF"/>
                </a:highlight>
              </a:rPr>
              <a:t>A section of each of the last 50 things they have posted (Each entry separated by "|||" (3 pipe characters</a:t>
            </a:r>
            <a:r>
              <a:rPr lang="ko" sz="1200" dirty="0" smtClean="0">
                <a:solidFill>
                  <a:schemeClr val="dk1"/>
                </a:solidFill>
                <a:highlight>
                  <a:srgbClr val="FFFFFF"/>
                </a:highlight>
              </a:rPr>
              <a:t>))</a:t>
            </a:r>
            <a:endParaRPr sz="1200" dirty="0" smtClean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endParaRPr lang="en-US" altLang="ko" sz="300" b="1" dirty="0" smtClean="0">
              <a:solidFill>
                <a:schemeClr val="dk1"/>
              </a:solidFill>
              <a:highlight>
                <a:srgbClr val="FFFFFF"/>
              </a:highlight>
              <a:latin typeface="Cute Font"/>
              <a:ea typeface="Cute Font"/>
              <a:cs typeface="Cute Font"/>
              <a:sym typeface="Cute Font"/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2200" b="1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구현 모델 :</a:t>
            </a:r>
            <a:r>
              <a:rPr lang="ko" sz="3000" b="1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" sz="1200" dirty="0" smtClean="0">
                <a:solidFill>
                  <a:schemeClr val="dk1"/>
                </a:solidFill>
                <a:highlight>
                  <a:srgbClr val="FFFFFF"/>
                </a:highlight>
              </a:rPr>
              <a:t>텍스트(English) =&gt; MBTI 예측 구현</a:t>
            </a:r>
            <a:endParaRPr sz="1200" dirty="0" smtClean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ko" sz="2200" b="1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구현 서비스 :</a:t>
            </a:r>
            <a:r>
              <a:rPr lang="ko" sz="2200" dirty="0" smtClean="0">
                <a:solidFill>
                  <a:schemeClr val="dk1"/>
                </a:solidFill>
                <a:highlight>
                  <a:srgbClr val="FFFFFF"/>
                </a:highlight>
              </a:rPr>
              <a:t> </a:t>
            </a:r>
            <a:r>
              <a:rPr lang="ko" sz="1200" dirty="0" smtClean="0">
                <a:solidFill>
                  <a:schemeClr val="dk1"/>
                </a:solidFill>
                <a:highlight>
                  <a:srgbClr val="FFFFFF"/>
                </a:highlight>
              </a:rPr>
              <a:t>자소서(한글) =&gt; </a:t>
            </a:r>
            <a:r>
              <a:rPr lang="ko-KR" altLang="en-US" sz="1200" dirty="0" err="1" smtClean="0">
                <a:solidFill>
                  <a:srgbClr val="212529"/>
                </a:solidFill>
                <a:highlight>
                  <a:srgbClr val="FFFFFF"/>
                </a:highlight>
              </a:rPr>
              <a:t>파파고</a:t>
            </a:r>
            <a:r>
              <a:rPr lang="ko-KR" altLang="en-US" sz="1200" dirty="0" smtClean="0">
                <a:solidFill>
                  <a:srgbClr val="212529"/>
                </a:solidFill>
                <a:highlight>
                  <a:srgbClr val="FFFFFF"/>
                </a:highlight>
              </a:rPr>
              <a:t> </a:t>
            </a:r>
            <a:r>
              <a:rPr lang="en-US" altLang="ko-KR" sz="1200" dirty="0" smtClean="0">
                <a:solidFill>
                  <a:srgbClr val="212529"/>
                </a:solidFill>
                <a:highlight>
                  <a:srgbClr val="FFFFFF"/>
                </a:highlight>
              </a:rPr>
              <a:t>API</a:t>
            </a:r>
            <a:r>
              <a:rPr lang="ko" sz="1200" dirty="0" smtClean="0">
                <a:solidFill>
                  <a:srgbClr val="212529"/>
                </a:solidFill>
                <a:highlight>
                  <a:srgbClr val="FFFFFF"/>
                </a:highlight>
              </a:rPr>
              <a:t>(영어로 변환) =&gt; model 로 MBTI 예측</a:t>
            </a:r>
            <a:endParaRPr sz="1200" dirty="0" smtClean="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ko" sz="500" dirty="0">
                <a:solidFill>
                  <a:schemeClr val="dk1"/>
                </a:solidFill>
                <a:highlight>
                  <a:srgbClr val="FFFFFF"/>
                </a:highlight>
                <a:ea typeface="Cute Font"/>
              </a:rPr>
              <a:t> </a:t>
            </a:r>
            <a:r>
              <a:rPr lang="en-US" altLang="ko" sz="500" dirty="0" smtClean="0">
                <a:solidFill>
                  <a:schemeClr val="dk1"/>
                </a:solidFill>
                <a:highlight>
                  <a:srgbClr val="FFFFFF"/>
                </a:highlight>
                <a:ea typeface="Cute Font"/>
              </a:rPr>
              <a:t>  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lang="en-US" altLang="ko" sz="500" b="1" dirty="0">
              <a:solidFill>
                <a:schemeClr val="dk1"/>
              </a:solidFill>
              <a:highlight>
                <a:srgbClr val="FFFFFF"/>
              </a:highlight>
              <a:latin typeface="Cute Font"/>
              <a:ea typeface="Cute Font"/>
              <a:cs typeface="Cute Font"/>
              <a:sym typeface="Cute Font"/>
            </a:endParaRP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r>
              <a:rPr lang="en-US" altLang="ko" sz="3000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XGBoost</a:t>
            </a:r>
            <a:r>
              <a:rPr lang="en-US" altLang="ko" sz="3000" b="1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3000" b="1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이용 </a:t>
            </a:r>
            <a:r>
              <a:rPr lang="en-US" altLang="ko-KR" sz="2400" b="1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(</a:t>
            </a:r>
            <a:r>
              <a:rPr lang="en-US" altLang="ko-KR" sz="2400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train_data</a:t>
            </a:r>
            <a:r>
              <a:rPr lang="en-US" altLang="ko-KR" sz="2400" b="1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=75% | </a:t>
            </a:r>
            <a:r>
              <a:rPr lang="en-US" altLang="ko-KR" sz="2400" b="1" dirty="0" err="1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test_data</a:t>
            </a:r>
            <a:r>
              <a:rPr lang="en-US" altLang="ko-KR" sz="2400" b="1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 25%)</a:t>
            </a:r>
          </a:p>
          <a:p>
            <a:pPr marL="342900">
              <a:spcBef>
                <a:spcPts val="300"/>
              </a:spcBef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E/I(</a:t>
            </a:r>
            <a:r>
              <a:rPr lang="ko-KR" altLang="en-US" sz="2400" dirty="0" err="1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외향</a:t>
            </a:r>
            <a:r>
              <a:rPr lang="ko-KR" altLang="en-US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 내향</a:t>
            </a:r>
            <a:r>
              <a:rPr lang="en-US" altLang="ko-KR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모델 </a:t>
            </a:r>
            <a:r>
              <a:rPr lang="en-US" altLang="ko-KR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  81% | </a:t>
            </a:r>
            <a:r>
              <a:rPr lang="en-US" altLang="ko-KR" sz="2400" dirty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S/N(</a:t>
            </a:r>
            <a:r>
              <a:rPr lang="ko-KR" altLang="en-US" sz="2400" dirty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감각 직관</a:t>
            </a:r>
            <a:r>
              <a:rPr lang="en-US" altLang="ko-KR" sz="2400" dirty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모델  </a:t>
            </a:r>
            <a:r>
              <a:rPr lang="en-US" altLang="ko-KR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86%</a:t>
            </a:r>
            <a:endParaRPr lang="en-US" altLang="ko-KR" sz="2400" dirty="0">
              <a:solidFill>
                <a:schemeClr val="dk1"/>
              </a:solidFill>
              <a:highlight>
                <a:srgbClr val="FFFFFF"/>
              </a:highlight>
              <a:latin typeface="Cute Font"/>
              <a:ea typeface="Cute Font"/>
              <a:cs typeface="Cute Font"/>
              <a:sym typeface="Cute Font"/>
            </a:endParaRPr>
          </a:p>
          <a:p>
            <a:pPr marL="342900">
              <a:spcBef>
                <a:spcPts val="300"/>
              </a:spcBef>
              <a:buFont typeface="Wingdings" panose="05000000000000000000" pitchFamily="2" charset="2"/>
              <a:buChar char="v"/>
            </a:pPr>
            <a:r>
              <a:rPr lang="en-US" altLang="ko-KR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T/F(</a:t>
            </a:r>
            <a:r>
              <a:rPr lang="ko-KR" altLang="en-US" sz="2400" dirty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감각 직관</a:t>
            </a:r>
            <a:r>
              <a:rPr lang="en-US" altLang="ko-KR" sz="2400" dirty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모델</a:t>
            </a:r>
            <a:r>
              <a:rPr lang="en-US" altLang="ko-KR" sz="2400" dirty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en-US" altLang="ko-KR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 77% | J/P (</a:t>
            </a:r>
            <a:r>
              <a:rPr lang="ko-KR" altLang="en-US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판단 인식</a:t>
            </a:r>
            <a:r>
              <a:rPr lang="en-US" altLang="ko-KR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) </a:t>
            </a:r>
            <a:r>
              <a:rPr lang="ko-KR" altLang="en-US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모델 </a:t>
            </a:r>
            <a:r>
              <a:rPr lang="en-US" altLang="ko-KR" sz="2400" dirty="0" smtClean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73 % </a:t>
            </a:r>
          </a:p>
          <a:p>
            <a:pPr marL="0" lvl="0" indent="0" algn="l" rtl="0">
              <a:spcBef>
                <a:spcPts val="300"/>
              </a:spcBef>
              <a:spcAft>
                <a:spcPts val="0"/>
              </a:spcAft>
              <a:buNone/>
            </a:pPr>
            <a:endParaRPr sz="1050" dirty="0">
              <a:solidFill>
                <a:schemeClr val="dk1"/>
              </a:solidFill>
              <a:highlight>
                <a:srgbClr val="FFFFFF"/>
              </a:highlight>
            </a:endParaRPr>
          </a:p>
        </p:txBody>
      </p:sp>
      <p:pic>
        <p:nvPicPr>
          <p:cNvPr id="92" name="Google Shape;92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880800"/>
            <a:ext cx="1296650" cy="5994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6"/>
          <p:cNvSpPr txBox="1"/>
          <p:nvPr/>
        </p:nvSpPr>
        <p:spPr>
          <a:xfrm>
            <a:off x="756300" y="-80738"/>
            <a:ext cx="54300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Cute Font"/>
                <a:ea typeface="Cute Font"/>
                <a:cs typeface="Cute Font"/>
                <a:sym typeface="Cute Font"/>
              </a:rPr>
              <a:t> 데이터셋 </a:t>
            </a:r>
            <a:r>
              <a:rPr lang="ko" sz="3600" b="1" dirty="0" smtClean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" sz="3600" b="1" dirty="0">
                <a:latin typeface="Cute Font"/>
                <a:ea typeface="Cute Font"/>
                <a:cs typeface="Cute Font"/>
                <a:sym typeface="Cute Font"/>
              </a:rPr>
              <a:t>/ </a:t>
            </a:r>
            <a:r>
              <a:rPr lang="ko-KR" altLang="en-US" sz="3600" b="1" dirty="0" smtClean="0">
                <a:latin typeface="Cute Font"/>
                <a:ea typeface="Cute Font"/>
                <a:cs typeface="Cute Font"/>
                <a:sym typeface="Cute Font"/>
              </a:rPr>
              <a:t>모델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94" name="Google Shape;94;p16"/>
          <p:cNvSpPr/>
          <p:nvPr/>
        </p:nvSpPr>
        <p:spPr>
          <a:xfrm>
            <a:off x="0" y="-15900"/>
            <a:ext cx="756300" cy="69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/>
          <p:nvPr/>
        </p:nvSpPr>
        <p:spPr>
          <a:xfrm>
            <a:off x="83550" y="-88700"/>
            <a:ext cx="589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 smtClean="0">
                <a:latin typeface="Cute Font"/>
                <a:ea typeface="Cute Font"/>
                <a:cs typeface="Cute Font"/>
                <a:sym typeface="Cute Font"/>
              </a:rPr>
              <a:t>0</a:t>
            </a:r>
            <a:r>
              <a:rPr lang="en-US" altLang="ko" sz="3600" b="1" dirty="0" smtClean="0">
                <a:latin typeface="Cute Font"/>
                <a:ea typeface="Cute Font"/>
                <a:cs typeface="Cute Font"/>
                <a:sym typeface="Cute Font"/>
              </a:rPr>
              <a:t>3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08852" y="3372678"/>
            <a:ext cx="3028122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참고 </a:t>
            </a:r>
            <a:r>
              <a:rPr lang="en-US" altLang="ko-KR" sz="2000" dirty="0">
                <a:solidFill>
                  <a:schemeClr val="dk1"/>
                </a:solidFill>
                <a:highlight>
                  <a:srgbClr val="FFFFFF"/>
                </a:highlight>
                <a:latin typeface="Cute Font"/>
                <a:ea typeface="Cute Font"/>
                <a:cs typeface="Cute Font"/>
                <a:sym typeface="Cute Font"/>
              </a:rPr>
              <a:t>: </a:t>
            </a:r>
            <a:r>
              <a:rPr lang="en-US" altLang="ko-KR" dirty="0">
                <a:hlinkClick r:id="rId5"/>
              </a:rPr>
              <a:t>https://lsjsj92.tistory.com/547</a:t>
            </a:r>
            <a:endParaRPr lang="en-US" altLang="ko-KR" dirty="0">
              <a:solidFill>
                <a:schemeClr val="dk1"/>
              </a:solidFill>
              <a:highlight>
                <a:srgbClr val="FFFFFF"/>
              </a:highlight>
              <a:latin typeface="Cute Font"/>
              <a:ea typeface="Cute Font"/>
              <a:cs typeface="Cute Font"/>
              <a:sym typeface="Cute Font"/>
            </a:endParaRPr>
          </a:p>
          <a:p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6903445" y="211000"/>
            <a:ext cx="2062161" cy="4623917"/>
          </a:xfrm>
          <a:prstGeom prst="rect">
            <a:avLst/>
          </a:prstGeom>
          <a:solidFill>
            <a:schemeClr val="bg1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Google Shape;75;p15"/>
          <p:cNvSpPr txBox="1"/>
          <p:nvPr/>
        </p:nvSpPr>
        <p:spPr>
          <a:xfrm>
            <a:off x="756300" y="-80738"/>
            <a:ext cx="54300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3600" b="1" dirty="0" smtClean="0">
                <a:latin typeface="Cute Font"/>
                <a:ea typeface="Cute Font"/>
                <a:cs typeface="Cute Font"/>
                <a:sym typeface="Cute Font"/>
              </a:rPr>
              <a:t>구조 </a:t>
            </a:r>
            <a:r>
              <a:rPr lang="en-US" altLang="ko-KR" sz="3600" b="1" dirty="0" smtClean="0">
                <a:latin typeface="Cute Font"/>
                <a:ea typeface="Cute Font"/>
                <a:cs typeface="Cute Font"/>
                <a:sym typeface="Cute Font"/>
              </a:rPr>
              <a:t>&amp; </a:t>
            </a:r>
            <a:r>
              <a:rPr lang="ko-KR" altLang="en-US" sz="3600" b="1" dirty="0" smtClean="0">
                <a:latin typeface="Cute Font"/>
                <a:ea typeface="Cute Font"/>
                <a:cs typeface="Cute Font"/>
                <a:sym typeface="Cute Font"/>
              </a:rPr>
              <a:t>기술 스택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-15900"/>
            <a:ext cx="756300" cy="69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83550" y="-88700"/>
            <a:ext cx="589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 smtClean="0">
                <a:latin typeface="Cute Font"/>
                <a:ea typeface="Cute Font"/>
                <a:cs typeface="Cute Font"/>
                <a:sym typeface="Cute Font"/>
              </a:rPr>
              <a:t>0</a:t>
            </a:r>
            <a:r>
              <a:rPr lang="en-US" altLang="ko" sz="3600" b="1" dirty="0">
                <a:latin typeface="Cute Font"/>
                <a:ea typeface="Cute Font"/>
                <a:cs typeface="Cute Font"/>
                <a:sym typeface="Cute Font"/>
              </a:rPr>
              <a:t>4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993964" y="1169300"/>
            <a:ext cx="1024585" cy="1223651"/>
            <a:chOff x="1085725" y="1861478"/>
            <a:chExt cx="1024585" cy="1223651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5725" y="1861478"/>
              <a:ext cx="1024585" cy="1024585"/>
            </a:xfrm>
            <a:prstGeom prst="rect">
              <a:avLst/>
            </a:prstGeom>
          </p:spPr>
        </p:pic>
        <p:sp>
          <p:nvSpPr>
            <p:cNvPr id="11" name="TextBox 10"/>
            <p:cNvSpPr txBox="1"/>
            <p:nvPr/>
          </p:nvSpPr>
          <p:spPr>
            <a:xfrm>
              <a:off x="1349029" y="2777352"/>
              <a:ext cx="726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User</a:t>
              </a:r>
              <a:endParaRPr lang="ko-KR" altLang="en-US" b="1" dirty="0"/>
            </a:p>
          </p:txBody>
        </p:sp>
      </p:grpSp>
      <p:grpSp>
        <p:nvGrpSpPr>
          <p:cNvPr id="14" name="그룹 13"/>
          <p:cNvGrpSpPr/>
          <p:nvPr/>
        </p:nvGrpSpPr>
        <p:grpSpPr>
          <a:xfrm>
            <a:off x="3598228" y="1395001"/>
            <a:ext cx="932740" cy="1052943"/>
            <a:chOff x="2768013" y="2054626"/>
            <a:chExt cx="932740" cy="105294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68013" y="2054626"/>
              <a:ext cx="847716" cy="847716"/>
            </a:xfrm>
            <a:prstGeom prst="rect">
              <a:avLst/>
            </a:prstGeom>
          </p:spPr>
        </p:pic>
        <p:sp>
          <p:nvSpPr>
            <p:cNvPr id="15" name="TextBox 14"/>
            <p:cNvSpPr txBox="1"/>
            <p:nvPr/>
          </p:nvSpPr>
          <p:spPr>
            <a:xfrm>
              <a:off x="2973998" y="2799792"/>
              <a:ext cx="726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Vue</a:t>
              </a:r>
              <a:endParaRPr lang="ko-KR" altLang="en-US" b="1" dirty="0"/>
            </a:p>
          </p:txBody>
        </p:sp>
      </p:grpSp>
      <p:grpSp>
        <p:nvGrpSpPr>
          <p:cNvPr id="22" name="그룹 21"/>
          <p:cNvGrpSpPr/>
          <p:nvPr/>
        </p:nvGrpSpPr>
        <p:grpSpPr>
          <a:xfrm>
            <a:off x="4714671" y="3340731"/>
            <a:ext cx="1745014" cy="1063673"/>
            <a:chOff x="711544" y="3563720"/>
            <a:chExt cx="1745014" cy="106367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1544" y="3563720"/>
              <a:ext cx="1745014" cy="683464"/>
            </a:xfrm>
            <a:prstGeom prst="rect">
              <a:avLst/>
            </a:prstGeom>
          </p:spPr>
        </p:pic>
        <p:sp>
          <p:nvSpPr>
            <p:cNvPr id="16" name="TextBox 15"/>
            <p:cNvSpPr txBox="1"/>
            <p:nvPr/>
          </p:nvSpPr>
          <p:spPr>
            <a:xfrm>
              <a:off x="1362717" y="4319616"/>
              <a:ext cx="726755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Flask</a:t>
              </a:r>
              <a:endParaRPr lang="ko-KR" altLang="en-US" b="1" dirty="0"/>
            </a:p>
          </p:txBody>
        </p:sp>
      </p:grpSp>
      <p:grpSp>
        <p:nvGrpSpPr>
          <p:cNvPr id="23" name="그룹 22"/>
          <p:cNvGrpSpPr/>
          <p:nvPr/>
        </p:nvGrpSpPr>
        <p:grpSpPr>
          <a:xfrm>
            <a:off x="2626597" y="3232730"/>
            <a:ext cx="1321352" cy="1330875"/>
            <a:chOff x="2799161" y="3296518"/>
            <a:chExt cx="1321352" cy="1330875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99161" y="3296518"/>
              <a:ext cx="1217867" cy="1217867"/>
            </a:xfrm>
            <a:prstGeom prst="rect">
              <a:avLst/>
            </a:prstGeom>
          </p:spPr>
        </p:pic>
        <p:sp>
          <p:nvSpPr>
            <p:cNvPr id="17" name="TextBox 16"/>
            <p:cNvSpPr txBox="1"/>
            <p:nvPr/>
          </p:nvSpPr>
          <p:spPr>
            <a:xfrm>
              <a:off x="2822087" y="4319616"/>
              <a:ext cx="129842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Papago API</a:t>
              </a:r>
              <a:endParaRPr lang="ko-KR" altLang="en-US" b="1" dirty="0"/>
            </a:p>
          </p:txBody>
        </p:sp>
      </p:grpSp>
      <p:grpSp>
        <p:nvGrpSpPr>
          <p:cNvPr id="12" name="그룹 11"/>
          <p:cNvGrpSpPr/>
          <p:nvPr/>
        </p:nvGrpSpPr>
        <p:grpSpPr>
          <a:xfrm>
            <a:off x="727653" y="3372509"/>
            <a:ext cx="738907" cy="1034736"/>
            <a:chOff x="2060254" y="461300"/>
            <a:chExt cx="738907" cy="1034736"/>
          </a:xfrm>
        </p:grpSpPr>
        <p:pic>
          <p:nvPicPr>
            <p:cNvPr id="9" name="그림 8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254" y="461300"/>
              <a:ext cx="738907" cy="657703"/>
            </a:xfrm>
            <a:prstGeom prst="rect">
              <a:avLst/>
            </a:prstGeom>
          </p:spPr>
        </p:pic>
        <p:sp>
          <p:nvSpPr>
            <p:cNvPr id="18" name="TextBox 17"/>
            <p:cNvSpPr txBox="1"/>
            <p:nvPr/>
          </p:nvSpPr>
          <p:spPr>
            <a:xfrm>
              <a:off x="2066329" y="1034371"/>
              <a:ext cx="72675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400" b="1" dirty="0" smtClean="0">
                  <a:latin typeface="Cute Font" panose="020B0600000101010101" charset="0"/>
                  <a:ea typeface="Cute Font" panose="020B0600000101010101" charset="0"/>
                </a:rPr>
                <a:t>Model</a:t>
              </a:r>
              <a:endParaRPr lang="ko-KR" altLang="en-US" sz="2400" b="1" dirty="0">
                <a:latin typeface="Cute Font" panose="020B0600000101010101" charset="0"/>
                <a:ea typeface="Cute Font" panose="020B0600000101010101" charset="0"/>
              </a:endParaRP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7098513" y="1506123"/>
            <a:ext cx="1835351" cy="1093437"/>
            <a:chOff x="5265394" y="1829941"/>
            <a:chExt cx="1212804" cy="788009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65394" y="1829941"/>
              <a:ext cx="1081950" cy="561313"/>
            </a:xfrm>
            <a:prstGeom prst="rect">
              <a:avLst/>
            </a:prstGeom>
          </p:spPr>
        </p:pic>
        <p:sp>
          <p:nvSpPr>
            <p:cNvPr id="19" name="TextBox 18"/>
            <p:cNvSpPr txBox="1"/>
            <p:nvPr/>
          </p:nvSpPr>
          <p:spPr>
            <a:xfrm>
              <a:off x="5574116" y="2310173"/>
              <a:ext cx="90408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Pandas</a:t>
              </a:r>
              <a:endParaRPr lang="ko-KR" altLang="en-US" b="1" dirty="0"/>
            </a:p>
          </p:txBody>
        </p:sp>
      </p:grpSp>
      <p:grpSp>
        <p:nvGrpSpPr>
          <p:cNvPr id="25" name="그룹 24"/>
          <p:cNvGrpSpPr/>
          <p:nvPr/>
        </p:nvGrpSpPr>
        <p:grpSpPr>
          <a:xfrm>
            <a:off x="7129516" y="393434"/>
            <a:ext cx="1612702" cy="985093"/>
            <a:chOff x="6917328" y="1509016"/>
            <a:chExt cx="1624305" cy="1181316"/>
          </a:xfrm>
        </p:grpSpPr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17328" y="1509016"/>
              <a:ext cx="1624305" cy="812267"/>
            </a:xfrm>
            <a:prstGeom prst="rect">
              <a:avLst/>
            </a:prstGeom>
          </p:spPr>
        </p:pic>
        <p:sp>
          <p:nvSpPr>
            <p:cNvPr id="20" name="TextBox 19"/>
            <p:cNvSpPr txBox="1"/>
            <p:nvPr/>
          </p:nvSpPr>
          <p:spPr>
            <a:xfrm>
              <a:off x="7214322" y="2382555"/>
              <a:ext cx="132731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err="1" smtClean="0"/>
                <a:t>Scikit</a:t>
              </a:r>
              <a:r>
                <a:rPr lang="en-US" altLang="ko-KR" b="1" dirty="0" smtClean="0"/>
                <a:t>-Learn</a:t>
              </a:r>
              <a:endParaRPr lang="ko-KR" altLang="en-US" b="1" dirty="0"/>
            </a:p>
          </p:txBody>
        </p:sp>
      </p:grpSp>
      <p:grpSp>
        <p:nvGrpSpPr>
          <p:cNvPr id="26" name="그룹 25"/>
          <p:cNvGrpSpPr/>
          <p:nvPr/>
        </p:nvGrpSpPr>
        <p:grpSpPr>
          <a:xfrm>
            <a:off x="7293831" y="3649795"/>
            <a:ext cx="1349339" cy="802019"/>
            <a:chOff x="5522215" y="3293661"/>
            <a:chExt cx="2790226" cy="2158091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22215" y="3293661"/>
              <a:ext cx="2790226" cy="1220724"/>
            </a:xfrm>
            <a:prstGeom prst="rect">
              <a:avLst/>
            </a:prstGeom>
          </p:spPr>
        </p:pic>
        <p:sp>
          <p:nvSpPr>
            <p:cNvPr id="21" name="TextBox 20"/>
            <p:cNvSpPr txBox="1"/>
            <p:nvPr/>
          </p:nvSpPr>
          <p:spPr>
            <a:xfrm>
              <a:off x="5802962" y="4627394"/>
              <a:ext cx="2405820" cy="8243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/>
                <a:t>Bootstrap</a:t>
              </a:r>
              <a:endParaRPr lang="ko-KR" altLang="en-US" b="1" dirty="0"/>
            </a:p>
          </p:txBody>
        </p:sp>
      </p:grpSp>
      <p:pic>
        <p:nvPicPr>
          <p:cNvPr id="2050" name="Picture 2" descr="XGBoost - Wikipedia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01160" y="2720342"/>
            <a:ext cx="1534680" cy="5905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왼쪽/오른쪽 화살표 33"/>
          <p:cNvSpPr/>
          <p:nvPr/>
        </p:nvSpPr>
        <p:spPr>
          <a:xfrm>
            <a:off x="2359379" y="1686080"/>
            <a:ext cx="874209" cy="235393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왼쪽/오른쪽 화살표 41"/>
          <p:cNvSpPr/>
          <p:nvPr/>
        </p:nvSpPr>
        <p:spPr>
          <a:xfrm rot="2256590">
            <a:off x="4684530" y="2508000"/>
            <a:ext cx="958912" cy="227754"/>
          </a:xfrm>
          <a:prstGeom prst="leftRigh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왼쪽 화살표 36"/>
          <p:cNvSpPr/>
          <p:nvPr/>
        </p:nvSpPr>
        <p:spPr>
          <a:xfrm>
            <a:off x="3804213" y="3701360"/>
            <a:ext cx="765193" cy="389393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왼쪽 화살표 43"/>
          <p:cNvSpPr/>
          <p:nvPr/>
        </p:nvSpPr>
        <p:spPr>
          <a:xfrm>
            <a:off x="1866489" y="3703472"/>
            <a:ext cx="765193" cy="389393"/>
          </a:xfrm>
          <a:prstGeom prst="left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아래로 구부러진 화살표 38"/>
          <p:cNvSpPr/>
          <p:nvPr/>
        </p:nvSpPr>
        <p:spPr>
          <a:xfrm>
            <a:off x="2025476" y="2571817"/>
            <a:ext cx="2650322" cy="708694"/>
          </a:xfrm>
          <a:prstGeom prst="curvedDownArrow">
            <a:avLst/>
          </a:prstGeom>
          <a:solidFill>
            <a:schemeClr val="accent6">
              <a:lumMod val="75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05152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8"/>
          <p:cNvSpPr txBox="1"/>
          <p:nvPr/>
        </p:nvSpPr>
        <p:spPr>
          <a:xfrm>
            <a:off x="756300" y="-80738"/>
            <a:ext cx="54300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3600" b="1" dirty="0" smtClean="0">
                <a:latin typeface="Cute Font"/>
                <a:ea typeface="Cute Font"/>
                <a:cs typeface="Cute Font"/>
                <a:sym typeface="Cute Font"/>
              </a:rPr>
              <a:t>시연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112" name="Google Shape;112;p18"/>
          <p:cNvSpPr/>
          <p:nvPr/>
        </p:nvSpPr>
        <p:spPr>
          <a:xfrm>
            <a:off x="0" y="-15900"/>
            <a:ext cx="756300" cy="69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p18"/>
          <p:cNvSpPr txBox="1"/>
          <p:nvPr/>
        </p:nvSpPr>
        <p:spPr>
          <a:xfrm>
            <a:off x="83550" y="-88700"/>
            <a:ext cx="589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 smtClean="0">
                <a:latin typeface="Cute Font"/>
                <a:ea typeface="Cute Font"/>
                <a:cs typeface="Cute Font"/>
                <a:sym typeface="Cute Font"/>
              </a:rPr>
              <a:t>0</a:t>
            </a:r>
            <a:r>
              <a:rPr lang="en-US" altLang="ko" sz="3600" b="1" dirty="0">
                <a:latin typeface="Cute Font"/>
                <a:ea typeface="Cute Font"/>
                <a:cs typeface="Cute Font"/>
                <a:sym typeface="Cute Font"/>
              </a:rPr>
              <a:t>5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44516" y="1138725"/>
            <a:ext cx="6282665" cy="3009204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955235" y="676800"/>
            <a:ext cx="34058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시연 동영상 추가</a:t>
            </a:r>
            <a:endParaRPr lang="ko-KR" altLang="en-US" dirty="0"/>
          </a:p>
        </p:txBody>
      </p:sp>
      <p:pic>
        <p:nvPicPr>
          <p:cNvPr id="3" name="녹화_2020_04_30_16_51_59_185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6834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/>
        </p:nvSpPr>
        <p:spPr>
          <a:xfrm>
            <a:off x="756300" y="-80738"/>
            <a:ext cx="5430000" cy="66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>
                <a:latin typeface="Cute Font"/>
                <a:ea typeface="Cute Font"/>
                <a:cs typeface="Cute Font"/>
                <a:sym typeface="Cute Font"/>
              </a:rPr>
              <a:t> </a:t>
            </a:r>
            <a:r>
              <a:rPr lang="ko-KR" altLang="en-US" sz="3600" b="1" dirty="0" smtClean="0">
                <a:latin typeface="Cute Font"/>
                <a:ea typeface="Cute Font"/>
                <a:cs typeface="Cute Font"/>
                <a:sym typeface="Cute Font"/>
              </a:rPr>
              <a:t>기대효과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76" name="Google Shape;76;p15"/>
          <p:cNvSpPr/>
          <p:nvPr/>
        </p:nvSpPr>
        <p:spPr>
          <a:xfrm>
            <a:off x="0" y="-15900"/>
            <a:ext cx="756300" cy="692700"/>
          </a:xfrm>
          <a:prstGeom prst="rect">
            <a:avLst/>
          </a:prstGeom>
          <a:solidFill>
            <a:srgbClr val="CFE2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p15"/>
          <p:cNvSpPr txBox="1"/>
          <p:nvPr/>
        </p:nvSpPr>
        <p:spPr>
          <a:xfrm>
            <a:off x="83550" y="-88700"/>
            <a:ext cx="589200" cy="59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3600" b="1" dirty="0" smtClean="0">
                <a:latin typeface="Cute Font"/>
                <a:ea typeface="Cute Font"/>
                <a:cs typeface="Cute Font"/>
                <a:sym typeface="Cute Font"/>
              </a:rPr>
              <a:t>0</a:t>
            </a:r>
            <a:r>
              <a:rPr lang="en-US" altLang="ko" sz="3600" b="1" dirty="0">
                <a:latin typeface="Cute Font"/>
                <a:ea typeface="Cute Font"/>
                <a:cs typeface="Cute Font"/>
                <a:sym typeface="Cute Font"/>
              </a:rPr>
              <a:t>6</a:t>
            </a:r>
            <a:endParaRPr sz="3600" b="1" dirty="0">
              <a:latin typeface="Cute Font"/>
              <a:ea typeface="Cute Font"/>
              <a:cs typeface="Cute Font"/>
              <a:sym typeface="Cute Font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975600" y="626800"/>
            <a:ext cx="7192800" cy="8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4800">
                <a:latin typeface="Cute Font"/>
                <a:ea typeface="Cute Font"/>
                <a:cs typeface="Cute Font"/>
                <a:sym typeface="Cute Font"/>
              </a:rPr>
              <a:t>자기소개서를 가지고 MBTI 유형을 판별</a:t>
            </a:r>
            <a:endParaRPr sz="4800">
              <a:latin typeface="Cute Font"/>
              <a:ea typeface="Cute Font"/>
              <a:cs typeface="Cute Font"/>
              <a:sym typeface="Cute Font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3400" y="1825575"/>
            <a:ext cx="589199" cy="589199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p15"/>
          <p:cNvSpPr txBox="1"/>
          <p:nvPr/>
        </p:nvSpPr>
        <p:spPr>
          <a:xfrm>
            <a:off x="2099625" y="1906950"/>
            <a:ext cx="64803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자신의 성향을 분석함으로써 자소서의 </a:t>
            </a:r>
            <a:r>
              <a:rPr lang="ko" sz="1800" dirty="0" smtClean="0"/>
              <a:t>방향</a:t>
            </a:r>
            <a:r>
              <a:rPr lang="en-US" altLang="ko" sz="1800" dirty="0" smtClean="0"/>
              <a:t> </a:t>
            </a:r>
            <a:r>
              <a:rPr lang="ko-KR" altLang="en-US" sz="1800" dirty="0" smtClean="0"/>
              <a:t>예측</a:t>
            </a:r>
            <a:endParaRPr sz="1800" dirty="0"/>
          </a:p>
        </p:txBody>
      </p:sp>
      <p:sp>
        <p:nvSpPr>
          <p:cNvPr id="81" name="Google Shape;81;p15"/>
          <p:cNvSpPr txBox="1"/>
          <p:nvPr/>
        </p:nvSpPr>
        <p:spPr>
          <a:xfrm>
            <a:off x="2099625" y="2993100"/>
            <a:ext cx="5172300" cy="42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/>
              <a:t>기업에서 원하는 인재상에 부합하는지를 예측</a:t>
            </a:r>
            <a:endParaRPr sz="1800" dirty="0"/>
          </a:p>
        </p:txBody>
      </p:sp>
      <p:sp>
        <p:nvSpPr>
          <p:cNvPr id="82" name="Google Shape;82;p15"/>
          <p:cNvSpPr txBox="1"/>
          <p:nvPr/>
        </p:nvSpPr>
        <p:spPr>
          <a:xfrm>
            <a:off x="2099625" y="4079250"/>
            <a:ext cx="4141200" cy="40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 dirty="0">
                <a:solidFill>
                  <a:schemeClr val="dk1"/>
                </a:solidFill>
              </a:rPr>
              <a:t>해당되는 직무와 적합한지를 예측</a:t>
            </a:r>
            <a:endParaRPr sz="1800" dirty="0"/>
          </a:p>
        </p:txBody>
      </p:sp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41700" y="2852438"/>
            <a:ext cx="660900" cy="66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7550" y="3951000"/>
            <a:ext cx="660900" cy="66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/>
      <p:bldP spid="81" grpId="0"/>
      <p:bldP spid="8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841513"/>
            <a:ext cx="9144000" cy="3425687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bg2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200400" y="1808922"/>
            <a:ext cx="432020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0" b="1" dirty="0" smtClean="0">
                <a:latin typeface="HY신명조" panose="02030600000101010101" pitchFamily="18" charset="-127"/>
                <a:ea typeface="HY신명조" panose="02030600000101010101" pitchFamily="18" charset="-127"/>
              </a:rPr>
              <a:t>Q&amp;A</a:t>
            </a:r>
            <a:endParaRPr lang="ko-KR" altLang="en-US" sz="8000" b="1" dirty="0">
              <a:latin typeface="HY신명조" panose="02030600000101010101" pitchFamily="18" charset="-127"/>
              <a:ea typeface="HY신명조" panose="02030600000101010101" pitchFamily="18" charset="-127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159025"/>
            <a:ext cx="458029" cy="458029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29480" y="0"/>
            <a:ext cx="23191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>
                <a:latin typeface="Cute Font" panose="020B0600000101010101" charset="0"/>
                <a:ea typeface="Cute Font" panose="020B0600000101010101" charset="0"/>
              </a:rPr>
              <a:t>자소서 </a:t>
            </a:r>
            <a:r>
              <a:rPr lang="en-US" altLang="ko-KR" sz="3600" dirty="0" err="1" smtClean="0">
                <a:latin typeface="Cute Font" panose="020B0600000101010101" charset="0"/>
                <a:ea typeface="Cute Font" panose="020B0600000101010101" charset="0"/>
              </a:rPr>
              <a:t>MBTi</a:t>
            </a:r>
            <a:endParaRPr lang="ko-KR" altLang="en-US" sz="3600" dirty="0">
              <a:latin typeface="Cute Font" panose="020B0600000101010101" charset="0"/>
              <a:ea typeface="Cute Font" panose="020B0600000101010101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288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</TotalTime>
  <Words>245</Words>
  <Application>Microsoft Office PowerPoint</Application>
  <PresentationFormat>화면 슬라이드 쇼(16:9)</PresentationFormat>
  <Paragraphs>62</Paragraphs>
  <Slides>10</Slides>
  <Notes>10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Cute Font</vt:lpstr>
      <vt:lpstr>맑은 고딕</vt:lpstr>
      <vt:lpstr>Arial</vt:lpstr>
      <vt:lpstr>Wingdings</vt:lpstr>
      <vt:lpstr>HY신명조</vt:lpstr>
      <vt:lpstr>Simple Light</vt:lpstr>
      <vt:lpstr>자소서를 통한 MBTI 분석 서비스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자소서 MBTI</dc:title>
  <dc:creator>multicampus</dc:creator>
  <cp:lastModifiedBy>multicampus</cp:lastModifiedBy>
  <cp:revision>36</cp:revision>
  <dcterms:modified xsi:type="dcterms:W3CDTF">2020-05-01T00:29:00Z</dcterms:modified>
</cp:coreProperties>
</file>